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  <p:sldMasterId id="2147483725" r:id="rId5"/>
    <p:sldMasterId id="2147483830" r:id="rId6"/>
  </p:sldMasterIdLst>
  <p:notesMasterIdLst>
    <p:notesMasterId r:id="rId11"/>
  </p:notesMasterIdLst>
  <p:handoutMasterIdLst>
    <p:handoutMasterId r:id="rId12"/>
  </p:handoutMasterIdLst>
  <p:sldIdLst>
    <p:sldId id="1156" r:id="rId7"/>
    <p:sldId id="1152" r:id="rId8"/>
    <p:sldId id="687" r:id="rId9"/>
    <p:sldId id="115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pos="572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99"/>
    <a:srgbClr val="479262"/>
    <a:srgbClr val="60C281"/>
    <a:srgbClr val="51A2F6"/>
    <a:srgbClr val="1A68B4"/>
    <a:srgbClr val="D0CDBE"/>
    <a:srgbClr val="8CC8C9"/>
    <a:srgbClr val="A8C7FC"/>
    <a:srgbClr val="E49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07"/>
  </p:normalViewPr>
  <p:slideViewPr>
    <p:cSldViewPr snapToGrid="0">
      <p:cViewPr varScale="1">
        <p:scale>
          <a:sx n="78" d="100"/>
          <a:sy n="78" d="100"/>
        </p:scale>
        <p:origin x="773" y="72"/>
      </p:cViewPr>
      <p:guideLst>
        <p:guide orient="horz" pos="2931"/>
        <p:guide pos="57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B429-547C-254E-8DF9-2D53C7A5F60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F0A04-0409-FE49-9822-362999E6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AF4DB-4C47-4782-A2E4-AF0DC385DFE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B52D5-0F10-409C-88A1-07E8733E1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47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Wingdings" pitchFamily="2" charset="2"/>
              </a:rPr>
              <a:t>Exclusionary Criteria:  </a:t>
            </a:r>
          </a:p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UNDP has defined a set of exclusionary criteria outlining those business practices considered unacceptable to the organization.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Manufacture, sale or distribution of controversial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weapons, armaments,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including military supplies and equipment.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Manufacture, sale or distribution of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tobacco or tobacco products.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Violations of UN sanctions and the relevant conventions, treaties, and resolutions, and inclusion in UN ineligibility lists or UNDP vendor sanctions list.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Involvement in the manufacture, sale and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distribution of pornography.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Gambling including casinos, betting etc. (excluding lotteries with charitable objectives).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Violation of human rights or complicity in human rights violations.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Use or toleration of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forced or compulsory labor.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2075">
              <a:spcBef>
                <a:spcPct val="15000"/>
              </a:spcBef>
              <a:defRPr/>
            </a:pPr>
            <a:r>
              <a:rPr lang="en-US" sz="1200" b="1">
                <a:latin typeface="Arial" charset="0"/>
                <a:sym typeface="Wingdings" pitchFamily="2" charset="2"/>
              </a:rPr>
              <a:t>Controversies</a:t>
            </a:r>
          </a:p>
          <a:p>
            <a:pPr marL="263525" indent="-171450">
              <a:spcBef>
                <a:spcPct val="15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latin typeface="Arial" charset="0"/>
                <a:sym typeface="Wingdings" pitchFamily="2" charset="2"/>
              </a:rPr>
              <a:t>Relating to </a:t>
            </a:r>
            <a:r>
              <a:rPr lang="en-US" sz="1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sym typeface="Wingdings" pitchFamily="2" charset="2"/>
              </a:rPr>
              <a:t>Labor, Governance, Environment, Community Engagement, Ownership or Management, Product Related</a:t>
            </a:r>
            <a:r>
              <a:rPr lang="en-US" sz="1200">
                <a:latin typeface="Arial" charset="0"/>
                <a:sym typeface="Wingdings" pitchFamily="2" charset="2"/>
              </a:rPr>
              <a:t>. </a:t>
            </a:r>
            <a:r>
              <a:rPr lang="en-US" sz="1200">
                <a:latin typeface="Arial" charset="0"/>
              </a:rPr>
              <a:t>Evidence of </a:t>
            </a:r>
            <a:r>
              <a:rPr lang="en-US" sz="1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criticism</a:t>
            </a:r>
            <a:r>
              <a:rPr lang="en-US" sz="1200">
                <a:latin typeface="Arial" charset="0"/>
              </a:rPr>
              <a:t> (e.g. by NGOs / media, public events, governmental agencies, political parties) or relevant legal case in process. Understand their impact, recurrence and response of the entity as well as the risk they pose for UNDP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High Risk Sectors </a:t>
            </a:r>
          </a:p>
          <a:p>
            <a:endParaRPr lang="en-US"/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Oil and gas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Metal and mining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Utilities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Large infrastructure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Agriculture and fishing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Timber, pulp and paper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Alcohol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Chemicals (including pharmaceuticals)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Clothing, toys and consumer electronics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 food, high sugar drinks and soda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E4EF9-C6C1-4281-BFC5-2C2429FC24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8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2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4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18958" y="1559074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714789" y="1559074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410618" y="1559074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018958" y="3483308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714789" y="3483308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410618" y="3483308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691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41401" y="1152674"/>
            <a:ext cx="7339364" cy="4706823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871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29079" y="1982397"/>
            <a:ext cx="4215607" cy="31980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12215" y="1982397"/>
            <a:ext cx="4215607" cy="31980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3013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68193" y="2261419"/>
            <a:ext cx="3173835" cy="24077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0619" y="2261419"/>
            <a:ext cx="3173835" cy="24077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73045" y="2261419"/>
            <a:ext cx="3173835" cy="24077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2199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9832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431616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73064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9832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431616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873064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314512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9759951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4512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9759951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067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3E736-88BB-4B01-BB1F-DBF04458F2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760F0-06F4-4496-8848-8AF749980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63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>
                <a:solidFill>
                  <a:srgbClr val="CCCCCC"/>
                </a:solidFill>
              </a:rPr>
              <a:pPr/>
              <a:t>‹#›</a:t>
            </a:fld>
            <a:endParaRPr lang="en-US">
              <a:solidFill>
                <a:srgbClr val="CC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89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>
                <a:solidFill>
                  <a:srgbClr val="CCCCCC"/>
                </a:solidFill>
              </a:rPr>
              <a:pPr/>
              <a:t>‹#›</a:t>
            </a:fld>
            <a:endParaRPr lang="en-US">
              <a:solidFill>
                <a:srgbClr val="CCCCCC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4518" y="965200"/>
            <a:ext cx="5183716" cy="349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6329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>
                <a:solidFill>
                  <a:srgbClr val="CCCCCC"/>
                </a:solidFill>
              </a:rPr>
              <a:pPr/>
              <a:t>‹#›</a:t>
            </a:fld>
            <a:endParaRPr lang="en-US">
              <a:solidFill>
                <a:srgbClr val="CCCC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/>
        </p:nvGraphicFramePr>
        <p:xfrm>
          <a:off x="273050" y="1403201"/>
          <a:ext cx="7938199" cy="2913169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6403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167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5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400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marL="121920" marR="121920" marT="60960" marB="6096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4518" y="965200"/>
            <a:ext cx="5971116" cy="349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166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247613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138881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41572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932839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6192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88388-A6D9-42B1-86AE-CED6E97F8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EB27C-D89C-4AB7-BAFD-53460874F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99942-5578-4402-8E64-5F0FF9B9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75D9-EE69-4F96-9E77-F83C568B8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C9CD9-A250-4DA1-932C-EDBAD5DB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1BB6-373B-4FC5-A234-B84299022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951F9-AF46-498D-9E7E-BBCB8D874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A4E36-EB29-4C27-974C-E23095ACE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3501E-AB6D-464A-BBB5-87659E92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BA7E0-F9DD-42AD-9F9E-126C904A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46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25804-9D7D-4444-AF0F-D8DA74A8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26D4C-87C7-4DA8-AA5D-C769D019F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4470E-1FF3-4D9E-9C3C-4F513288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1415-CE43-4495-8456-40A0CDCD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C9744-DADA-4935-BE97-C74737107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06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75DC3-D216-4CFE-BB2E-3236B18CB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5C5D8-6CFB-47DB-8D08-390C3C7A3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D252E-41A5-41F1-94F8-A0007473B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AE2C4-D416-4A94-BE39-3B1E147F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A3FBD-6BEC-4EFE-BD3E-77F2509E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A5D4D-6697-49D1-B141-C6C63BFEE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02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B065-8B84-4CCE-ACCF-64B99C47D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5C089-5B12-4556-8767-8B44DB2DA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35B05-692C-49A8-A748-A08F745A6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2B73F-F470-4ADD-BCD9-E18D72B90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89A6A0-246F-4766-A89F-7BF1766C2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B1BDF-7888-443E-B0BC-0DA435B3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AE1529-E5CE-4A1E-B9F0-4E6B59CD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C852DF-5AC1-4BC4-9991-3043CC8B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3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1B15F-1969-4818-8EDB-4998623A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3F47D-D782-4F47-B683-E45E31F7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BC57EC-0BE6-43AA-8869-FBD6EF1D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43B99-5454-4D77-8AC3-06D20B9FA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753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8BE99-5B01-4915-BD20-B6BB2E93A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E016D-FCB4-4B94-8261-0B6C3F99F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0D49A-D702-4CF6-AB4C-A8955E12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02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28BD-AF0B-4B38-80DD-F0522A15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B6CC5-EC0E-46D9-A94F-39F3719A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7BD1DF-D931-4EAE-88B0-3A16509C6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5AF23-2F17-48C9-B241-12C54F6B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09C16-B4A6-45A2-A33E-DA4A8822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DC8D9-C583-461A-ACBE-CBDA6D8B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251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3218-1936-4E8F-8338-B618701D6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3CC03-4125-4FE8-A024-1D4885EBF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A92A-0B4C-4F61-B317-B8A41B869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E3E3C-51A3-4498-817F-C6D4C297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2B3CF-B3B4-4A3C-9C17-7BE0DE19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5677A-5DBF-4C06-973D-34C00868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93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CB88-76CD-43FB-8B59-FA409DEE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AC006-DAD7-4712-96F6-44219C183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91791-8F34-4663-B157-7E403550C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1B65E-761D-4EE7-95D4-B02741802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4A60C-2095-4C23-8DF5-3AD431480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5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18958" y="1559074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714789" y="1559074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410618" y="1559074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018958" y="3483308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714789" y="3483308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410618" y="3483308"/>
            <a:ext cx="2557975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3546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F193A-BE78-47B4-BAC5-67C87EBF2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031503-0A6B-42F3-9B2C-0E178E2C5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F1955-304A-4DF7-8B95-89E675F9B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CBFBC-6EDB-4D9A-994A-0EC6517A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76FE4-A7AC-4375-9594-9E1A058F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8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41401" y="1152674"/>
            <a:ext cx="7339364" cy="4706823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078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29079" y="1982397"/>
            <a:ext cx="4215607" cy="31980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12215" y="1982397"/>
            <a:ext cx="4215607" cy="31980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374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68193" y="2261419"/>
            <a:ext cx="3173835" cy="24077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0619" y="2261419"/>
            <a:ext cx="3173835" cy="24077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73045" y="2261419"/>
            <a:ext cx="3173835" cy="2407706"/>
          </a:xfrm>
        </p:spPr>
        <p:txBody>
          <a:bodyPr>
            <a:normAutofit/>
          </a:bodyPr>
          <a:lstStyle>
            <a:lvl1pPr>
              <a:defRPr sz="1351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420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9832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431616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73064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9832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431616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873064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314512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9759951" y="1425680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4512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9759951" y="3133603"/>
            <a:ext cx="2432304" cy="1692847"/>
          </a:xfrm>
        </p:spPr>
        <p:txBody>
          <a:bodyPr>
            <a:normAutofit/>
          </a:bodyPr>
          <a:lstStyle>
            <a:lvl1pPr>
              <a:defRPr sz="1500">
                <a:solidFill>
                  <a:srgbClr val="00B0F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707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46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247613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138881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41572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932839" y="2320629"/>
            <a:ext cx="1713603" cy="1714969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>
                <a:solidFill>
                  <a:srgbClr val="00B0F0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66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2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89" r:id="rId6"/>
    <p:sldLayoutId id="2147483690" r:id="rId7"/>
    <p:sldLayoutId id="2147483692" r:id="rId8"/>
    <p:sldLayoutId id="2147483650" r:id="rId9"/>
    <p:sldLayoutId id="2147483651" r:id="rId10"/>
    <p:sldLayoutId id="2147483652" r:id="rId11"/>
    <p:sldLayoutId id="2147483653" r:id="rId12"/>
    <p:sldLayoutId id="2147483660" r:id="rId13"/>
    <p:sldLayoutId id="2147483661" r:id="rId14"/>
    <p:sldLayoutId id="2147483842" r:id="rId15"/>
    <p:sldLayoutId id="2147483843" r:id="rId1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15" y="444508"/>
            <a:ext cx="10972800" cy="521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15" y="982199"/>
            <a:ext cx="7110008" cy="33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6102" y="6420102"/>
            <a:ext cx="83471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609585"/>
            <a:fld id="{A88B48FB-E956-2048-9E74-C69E7CAA26CC}" type="slidenum">
              <a:rPr lang="en-US" smtClean="0">
                <a:solidFill>
                  <a:srgbClr val="CCCCCC"/>
                </a:solidFill>
              </a:rPr>
              <a:pPr defTabSz="609585"/>
              <a:t>‹#›</a:t>
            </a:fld>
            <a:endParaRPr lang="en-US">
              <a:solidFill>
                <a:srgbClr val="CCCCCC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1"/>
          <p:cNvSpPr txBox="1">
            <a:spLocks/>
          </p:cNvSpPr>
          <p:nvPr/>
        </p:nvSpPr>
        <p:spPr>
          <a:xfrm>
            <a:off x="-75298" y="6485937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>
                <a:solidFill>
                  <a:srgbClr val="333333">
                    <a:tint val="75000"/>
                  </a:srgbClr>
                </a:solidFill>
                <a:latin typeface="Helvetica Neue"/>
                <a:cs typeface="Helvetica Neue"/>
              </a:rPr>
              <a:t>Powered by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3051" y="972237"/>
            <a:ext cx="11707283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35303" y="6541772"/>
            <a:ext cx="1414557" cy="17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8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2667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E714F7-C584-424E-8911-060A685C7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6865C-D83E-4B88-9B7D-95E4D2991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094E7-869F-499B-87FA-911076FBF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17E56-ABC5-4E76-B423-135C85F961F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A2B7C-9E7E-4D79-86E8-E56A0654B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08A6B-8B1D-4F2D-BD23-56E707B2E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564CB-D075-4448-B798-AEDC99A36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1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opp.undp.org/UNDP_POPP_DOCUMENT_LIBRARY/Public/UNDP%20Private%20Sector%20Risk%20Assessment%20Tool%202016.docx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undp.org/unit/pb/resmob/_layouts/15/WopiFrame.aspx?sourcedoc=/unit/pb/resmob/Private%20SectorCSOsFoundations/UNDP%20Private%20Sector%20Risk%20Assessment%20Tool%20Guideline%20(March%202016).docx&amp;action=defau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intranet.undp.org/unit/bpps/DI/Lists/Private%20Sector%20Due%20Diligence%20Committee/AllItems.aspx#InplviewHashfa953195-3805-4a4d-b12a-781cf4317565=" TargetMode="External"/><Relationship Id="rId5" Type="http://schemas.openxmlformats.org/officeDocument/2006/relationships/hyperlink" Target="https://teams.microsoft.com/l/team/19%3ae542db021f3c4781b2cfa65a223e653b%40thread.tacv2/conversations?groupId=85cc03f5-2cd8-4acd-8f44-4792414c7eea&amp;tenantId=b3e5db5e-2944-4837-99f5-7488ace54319" TargetMode="External"/><Relationship Id="rId4" Type="http://schemas.openxmlformats.org/officeDocument/2006/relationships/hyperlink" Target="https://undp-my.sharepoint.com/:w:/g/personal/dionysia_rigatou_undp_org/EQMGtWc8QKZPtJtCjPd_FUcBtO8whFzGYU98IRqqlq9hwg?e=MwYFN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et.undp.org/unit/pb/communicate/SitePages/UNDP%20Branding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DE34C-CEEB-499F-AC20-150D56CCA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3" y="1331164"/>
            <a:ext cx="11962433" cy="572905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lvl="1" indent="0">
              <a:buNone/>
            </a:pPr>
            <a:endParaRPr lang="en-US" sz="1800" b="1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r>
              <a:rPr lang="en-US" sz="1800" b="1" u="sng">
                <a:solidFill>
                  <a:schemeClr val="accent1">
                    <a:lumMod val="50000"/>
                  </a:schemeClr>
                </a:solidFill>
              </a:rPr>
              <a:t>Level of Due Diligence</a:t>
            </a:r>
            <a:r>
              <a:rPr lang="en-US" sz="1800" u="sng">
                <a:solidFill>
                  <a:schemeClr val="accent1">
                    <a:lumMod val="50000"/>
                  </a:schemeClr>
                </a:solidFill>
              </a:rPr>
              <a:t>: </a:t>
            </a:r>
            <a:endParaRPr lang="en-US" sz="1800" u="sng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lvl="1"/>
            <a:r>
              <a:rPr lang="en-US" sz="1900" b="1"/>
              <a:t>Minimum </a:t>
            </a:r>
            <a:r>
              <a:rPr lang="en-US" sz="1900"/>
              <a:t>screening required to inform decision making includes completing only the Background Information and Step 1 Exclusionary Criteria sections of the </a:t>
            </a:r>
            <a:r>
              <a:rPr lang="en-US" sz="1900">
                <a:hlinkClick r:id="rId2"/>
              </a:rPr>
              <a:t>Risk Assessment Tool</a:t>
            </a:r>
            <a:r>
              <a:rPr lang="en-US" sz="1900"/>
              <a:t>. </a:t>
            </a:r>
          </a:p>
          <a:p>
            <a:pPr lvl="1"/>
            <a:r>
              <a:rPr lang="en-US" sz="1900"/>
              <a:t>Initiating Units are also </a:t>
            </a:r>
            <a:r>
              <a:rPr lang="en-US" sz="1900" i="1"/>
              <a:t>encouraged</a:t>
            </a:r>
            <a:r>
              <a:rPr lang="en-US" sz="1900"/>
              <a:t> to screen for significant controversies (Step 2) to inform decision making. If not, this can be differed to the monitoring and risk management phase.</a:t>
            </a:r>
          </a:p>
          <a:p>
            <a:pPr marL="457200" lvl="1" indent="0">
              <a:buNone/>
            </a:pPr>
            <a:endParaRPr lang="en-US" sz="1900">
              <a:solidFill>
                <a:srgbClr val="000000"/>
              </a:solidFill>
              <a:cs typeface="Calibri" panose="020F0502020204030204"/>
            </a:endParaRPr>
          </a:p>
          <a:p>
            <a:pPr marL="0" lvl="1" indent="0">
              <a:buNone/>
            </a:pPr>
            <a:r>
              <a:rPr lang="en-US" sz="1900" b="1" u="sng">
                <a:solidFill>
                  <a:schemeClr val="accent1">
                    <a:lumMod val="50000"/>
                  </a:schemeClr>
                </a:solidFill>
              </a:rPr>
              <a:t>Decision Making</a:t>
            </a:r>
            <a:r>
              <a:rPr lang="en-US" sz="1900" u="sng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US" sz="1900" u="sng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685800" lvl="2"/>
            <a:r>
              <a:rPr lang="en-US" sz="1900"/>
              <a:t>No exclusionary criteria triggered  </a:t>
            </a:r>
            <a:r>
              <a:rPr lang="en-US" sz="1900">
                <a:sym typeface="Wingdings" panose="05000000000000000000" pitchFamily="2" charset="2"/>
              </a:rPr>
              <a:t> decision made locally</a:t>
            </a:r>
          </a:p>
          <a:p>
            <a:pPr marL="685800" lvl="2"/>
            <a:r>
              <a:rPr lang="en-US" sz="1900">
                <a:sym typeface="Wingdings" panose="05000000000000000000" pitchFamily="2" charset="2"/>
              </a:rPr>
              <a:t>No exclusionary &amp; high-risk sector  local decision in consultation with </a:t>
            </a:r>
            <a:r>
              <a:rPr lang="en-US" sz="1900" err="1">
                <a:sym typeface="Wingdings" panose="05000000000000000000" pitchFamily="2" charset="2"/>
              </a:rPr>
              <a:t>RBx</a:t>
            </a:r>
            <a:endParaRPr lang="en-US" sz="1900">
              <a:sym typeface="Wingdings" panose="05000000000000000000" pitchFamily="2" charset="2"/>
            </a:endParaRPr>
          </a:p>
          <a:p>
            <a:pPr marL="685800" lvl="2"/>
            <a:r>
              <a:rPr lang="en-US" sz="1900">
                <a:sym typeface="Wingdings" panose="05000000000000000000" pitchFamily="2" charset="2"/>
              </a:rPr>
              <a:t>Exclusionary criteria triggered  escalate decision to </a:t>
            </a:r>
            <a:r>
              <a:rPr lang="en-US" sz="1900" err="1">
                <a:sym typeface="Wingdings" panose="05000000000000000000" pitchFamily="2" charset="2"/>
              </a:rPr>
              <a:t>RBx</a:t>
            </a:r>
            <a:r>
              <a:rPr lang="en-US" sz="1900">
                <a:sym typeface="Wingdings" panose="05000000000000000000" pitchFamily="2" charset="2"/>
              </a:rPr>
              <a:t> Director</a:t>
            </a:r>
            <a:endParaRPr lang="en-US" sz="1900"/>
          </a:p>
          <a:p>
            <a:pPr marL="685800" lvl="2"/>
            <a:r>
              <a:rPr lang="en-US" sz="1900"/>
              <a:t>Escalation does not automatically activate the PSDD Committee for review</a:t>
            </a:r>
          </a:p>
          <a:p>
            <a:pPr marL="685800" lvl="2"/>
            <a:r>
              <a:rPr lang="en-US" sz="1900"/>
              <a:t>For Covid19 global or regional partnerships the decision by relevant bureau should include a clause that allows COs to pursue engagement with the private sector entity without additional steps required, conditional on clearance by the RR. </a:t>
            </a:r>
            <a:endParaRPr lang="en-US" sz="1900">
              <a:solidFill>
                <a:srgbClr val="000000"/>
              </a:solidFill>
            </a:endParaRPr>
          </a:p>
          <a:p>
            <a:pPr marL="457200" lvl="2" indent="0">
              <a:buNone/>
            </a:pPr>
            <a:endParaRPr lang="en-US" sz="1900">
              <a:solidFill>
                <a:srgbClr val="000000"/>
              </a:solidFill>
            </a:endParaRPr>
          </a:p>
          <a:p>
            <a:pPr marL="0" lvl="2" indent="0">
              <a:buNone/>
            </a:pPr>
            <a:r>
              <a:rPr lang="en-US" sz="1900" b="1">
                <a:solidFill>
                  <a:schemeClr val="accent1">
                    <a:lumMod val="50000"/>
                  </a:schemeClr>
                </a:solidFill>
              </a:rPr>
              <a:t>Risk Management Requirements</a:t>
            </a:r>
            <a:r>
              <a:rPr lang="en-US" sz="190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US" sz="190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682625" lvl="3" indent="-225425"/>
            <a:r>
              <a:rPr lang="en-US" sz="1900"/>
              <a:t>Screening of controversies during monitoring and risk management phase  </a:t>
            </a:r>
          </a:p>
          <a:p>
            <a:pPr marL="682625" lvl="3" indent="-225425"/>
            <a:r>
              <a:rPr lang="en-US" sz="1900"/>
              <a:t>Adopt risk mitigation plan, including  communication disclaimers of non-endorsement and regulated UNDP logo use </a:t>
            </a:r>
          </a:p>
          <a:p>
            <a:pPr marL="682625" lvl="3" indent="-225425"/>
            <a:r>
              <a:rPr lang="en-US" sz="1900"/>
              <a:t>Regular monitoring of partner during engagement 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D1EEFAE9-779D-4F0B-815A-155D1E0D6C3A}"/>
              </a:ext>
            </a:extLst>
          </p:cNvPr>
          <p:cNvSpPr txBox="1">
            <a:spLocks/>
          </p:cNvSpPr>
          <p:nvPr/>
        </p:nvSpPr>
        <p:spPr>
          <a:xfrm>
            <a:off x="69760" y="93903"/>
            <a:ext cx="11962434" cy="1499979"/>
          </a:xfrm>
          <a:prstGeom prst="rect">
            <a:avLst/>
          </a:prstGeom>
        </p:spPr>
        <p:txBody>
          <a:bodyPr anchor="t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Fast Track Due Diligence for Covid19 Crisis Response</a:t>
            </a:r>
          </a:p>
          <a:p>
            <a:pPr algn="just"/>
            <a:r>
              <a:rPr lang="en-US" sz="1800">
                <a:latin typeface="Calibri"/>
                <a:ea typeface="+mj-lt"/>
                <a:cs typeface="+mj-lt"/>
              </a:rPr>
              <a:t>To respond to Covid19 emergency, UNDP is operating in a high-risk context which requires strong risk management to enable acceptance of higher risks when engaging with private sector. </a:t>
            </a:r>
            <a:r>
              <a:rPr lang="en-US" sz="1800">
                <a:solidFill>
                  <a:srgbClr val="FF0000"/>
                </a:solidFill>
                <a:latin typeface="Calibri"/>
                <a:ea typeface="+mj-lt"/>
                <a:cs typeface="+mj-lt"/>
              </a:rPr>
              <a:t>The following applies for short-term engagements with the private sector designed to directly respond to the Covid19 emergency. </a:t>
            </a:r>
          </a:p>
          <a:p>
            <a:endParaRPr lang="en-US" sz="2800" b="1">
              <a:solidFill>
                <a:schemeClr val="accent1">
                  <a:lumMod val="50000"/>
                </a:schemeClr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358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7922698" y="3645895"/>
            <a:ext cx="39799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0960" tIns="30480" rIns="60960" bIns="30480">
            <a:spAutoFit/>
          </a:bodyPr>
          <a:lstStyle/>
          <a:p>
            <a:pPr algn="ctr" defTabSz="1450904"/>
            <a:r>
              <a:rPr lang="en-CA" sz="2800" b="1">
                <a:solidFill>
                  <a:schemeClr val="bg1"/>
                </a:solidFill>
                <a:latin typeface="Open Sans" charset="0"/>
              </a:rPr>
              <a:t>Mapping and Planning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922698" y="5746107"/>
            <a:ext cx="427168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0960" tIns="30480" rIns="60960" bIns="30480">
            <a:spAutoFit/>
          </a:bodyPr>
          <a:lstStyle/>
          <a:p>
            <a:pPr algn="ctr" defTabSz="1450904"/>
            <a:r>
              <a:rPr lang="en-CA" sz="2800" b="1">
                <a:solidFill>
                  <a:schemeClr val="bg1"/>
                </a:solidFill>
                <a:latin typeface="Open Sans" charset="0"/>
              </a:rPr>
              <a:t>Operational/Legal issues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55E85C95-E034-4C5E-8A5D-D44041F231EA}"/>
              </a:ext>
            </a:extLst>
          </p:cNvPr>
          <p:cNvSpPr txBox="1">
            <a:spLocks/>
          </p:cNvSpPr>
          <p:nvPr/>
        </p:nvSpPr>
        <p:spPr>
          <a:xfrm>
            <a:off x="301254" y="392915"/>
            <a:ext cx="10515600" cy="95982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>
                <a:solidFill>
                  <a:srgbClr val="1F3864"/>
                </a:solidFill>
                <a:latin typeface="+mn-lt"/>
              </a:rPr>
              <a:t>Fast Track Due Diligence for Covid19 Crisis Response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1D97ECF-1763-43DB-96EB-50A34BDDD88A}"/>
              </a:ext>
            </a:extLst>
          </p:cNvPr>
          <p:cNvSpPr txBox="1">
            <a:spLocks/>
          </p:cNvSpPr>
          <p:nvPr/>
        </p:nvSpPr>
        <p:spPr>
          <a:xfrm>
            <a:off x="835742" y="1065163"/>
            <a:ext cx="5183188" cy="823912"/>
          </a:xfrm>
          <a:prstGeom prst="rect">
            <a:avLst/>
          </a:prstGeom>
        </p:spPr>
        <p:txBody>
          <a:bodyPr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>
                <a:solidFill>
                  <a:schemeClr val="accent1">
                    <a:lumMod val="50000"/>
                  </a:schemeClr>
                </a:solidFill>
              </a:rPr>
              <a:t>Operational Guidance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94EB0F50-D784-4F7D-A9B7-16C1ECE6C390}"/>
              </a:ext>
            </a:extLst>
          </p:cNvPr>
          <p:cNvSpPr txBox="1">
            <a:spLocks/>
          </p:cNvSpPr>
          <p:nvPr/>
        </p:nvSpPr>
        <p:spPr>
          <a:xfrm>
            <a:off x="488502" y="1570771"/>
            <a:ext cx="11525024" cy="4750388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/>
              <a:t>Consult the </a:t>
            </a:r>
            <a:r>
              <a:rPr lang="en-US" sz="2000">
                <a:hlinkClick r:id="rId3"/>
              </a:rPr>
              <a:t>Guidelines</a:t>
            </a:r>
            <a:r>
              <a:rPr lang="en-US" sz="2000"/>
              <a:t> when completing the Risk Assessment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/>
              <a:t>See </a:t>
            </a:r>
            <a:r>
              <a:rPr lang="en-US" sz="2000">
                <a:hlinkClick r:id="rId4"/>
              </a:rPr>
              <a:t>here how to access</a:t>
            </a:r>
            <a:r>
              <a:rPr lang="en-US" sz="2000"/>
              <a:t> Intelligence Reports for large multinationals </a:t>
            </a:r>
            <a:r>
              <a:rPr lang="en-US" sz="2000">
                <a:cs typeface="Calibri"/>
              </a:rPr>
              <a:t>a</a:t>
            </a:r>
            <a:r>
              <a:rPr lang="en-US" sz="2000">
                <a:cs typeface="Times New Roman"/>
              </a:rPr>
              <a:t>pproved </a:t>
            </a:r>
            <a:r>
              <a:rPr lang="en-US" sz="2000">
                <a:ea typeface="Times New Roman" panose="02020603050405020304" pitchFamily="18" charset="0"/>
                <a:cs typeface="Times New Roman"/>
              </a:rPr>
              <a:t>risk assessment tools should be uploaded in the dedicated COVID19  </a:t>
            </a:r>
            <a:r>
              <a:rPr lang="en-US" sz="2000" u="sng">
                <a:solidFill>
                  <a:srgbClr val="0563C1"/>
                </a:solidFill>
                <a:latin typeface="Calibri"/>
                <a:ea typeface="Calibri" panose="020F0502020204030204" pitchFamily="34" charset="0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 Teams space</a:t>
            </a:r>
            <a:r>
              <a:rPr lang="en-US" sz="2000" u="sng">
                <a:solidFill>
                  <a:srgbClr val="0563C1"/>
                </a:solidFill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en-US" sz="2000" u="sng">
              <a:solidFill>
                <a:srgbClr val="0563C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hlinkClick r:id="rId6"/>
              </a:rPr>
              <a:t>Access here </a:t>
            </a:r>
            <a:r>
              <a:rPr lang="en-US" sz="2000"/>
              <a:t>past cases with examples of risk management and monitoring plans</a:t>
            </a:r>
            <a:endParaRPr lang="en-US" sz="2000">
              <a:cs typeface="Calibri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/>
              <a:t>Connect with </a:t>
            </a:r>
            <a:r>
              <a:rPr lang="en-US" sz="2000" err="1"/>
              <a:t>RBx</a:t>
            </a:r>
            <a:r>
              <a:rPr lang="en-US" sz="2000"/>
              <a:t> Partnership Specialists and BERA Regional Partnership Advisors to get guidance and/or discuss needs of support to conduct risk assessments</a:t>
            </a:r>
            <a:endParaRPr lang="en-US" sz="2000">
              <a:cs typeface="Calibri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/>
              <a:t>Proactive risk assessments for select companies will be conducted at HQ to inform regular decision making </a:t>
            </a:r>
            <a:endParaRPr lang="en-US" sz="2000"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2072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4ED7FB-A9CB-4571-9208-7E5AB9FC4FA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38200" y="1033979"/>
            <a:ext cx="10718156" cy="465244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80BEEB-4CA9-43FC-BBA9-D0E561C2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E736-88BB-4B01-BB1F-DBF04458F21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155BB30-DA0E-4496-BCA0-DBB70CD10251}"/>
              </a:ext>
            </a:extLst>
          </p:cNvPr>
          <p:cNvSpPr/>
          <p:nvPr/>
        </p:nvSpPr>
        <p:spPr>
          <a:xfrm>
            <a:off x="639097" y="824789"/>
            <a:ext cx="1795382" cy="50843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C2C5A00-C908-4A6E-B271-313FEFEEBF17}"/>
              </a:ext>
            </a:extLst>
          </p:cNvPr>
          <p:cNvSpPr/>
          <p:nvPr/>
        </p:nvSpPr>
        <p:spPr>
          <a:xfrm>
            <a:off x="4251892" y="766916"/>
            <a:ext cx="1718218" cy="514227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D997D-1BDC-41E2-B416-E1812B865FF3}"/>
              </a:ext>
            </a:extLst>
          </p:cNvPr>
          <p:cNvSpPr/>
          <p:nvPr/>
        </p:nvSpPr>
        <p:spPr>
          <a:xfrm>
            <a:off x="553746" y="6052930"/>
            <a:ext cx="1940976" cy="682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Required Upfront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6905F6-788E-4539-AB68-C59254E326C1}"/>
              </a:ext>
            </a:extLst>
          </p:cNvPr>
          <p:cNvSpPr/>
          <p:nvPr/>
        </p:nvSpPr>
        <p:spPr>
          <a:xfrm>
            <a:off x="3874805" y="6061955"/>
            <a:ext cx="2093376" cy="6828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Encouraged Upfront or Differed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B2D9752F-EF17-41C4-9444-2483BCAF72C8}"/>
              </a:ext>
            </a:extLst>
          </p:cNvPr>
          <p:cNvSpPr txBox="1">
            <a:spLocks/>
          </p:cNvSpPr>
          <p:nvPr/>
        </p:nvSpPr>
        <p:spPr>
          <a:xfrm>
            <a:off x="484519" y="286813"/>
            <a:ext cx="10515600" cy="959828"/>
          </a:xfrm>
          <a:prstGeom prst="rect">
            <a:avLst/>
          </a:prstGeom>
        </p:spPr>
        <p:txBody>
          <a:bodyPr anchor="t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Fast Track Due Diligence for Covid19 Crisis Response</a:t>
            </a:r>
          </a:p>
        </p:txBody>
      </p:sp>
    </p:spTree>
    <p:extLst>
      <p:ext uri="{BB962C8B-B14F-4D97-AF65-F5344CB8AC3E}">
        <p14:creationId xmlns:p14="http://schemas.microsoft.com/office/powerpoint/2010/main" val="7401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C1C6-62B5-46EA-AAE1-C564B5CC4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50" y="571989"/>
            <a:ext cx="10515600" cy="1325563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+mn-lt"/>
              </a:rPr>
              <a:t>Co-Branding in COVID19 Response Initiatives</a:t>
            </a:r>
            <a:endParaRPr lang="en-US" sz="2800" b="1">
              <a:solidFill>
                <a:schemeClr val="accent1">
                  <a:lumMod val="50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FC8A2-35D7-46AA-BFEA-D3286599F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701" y="1715949"/>
            <a:ext cx="6223964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0"/>
              </a:spcBef>
              <a:buNone/>
            </a:pPr>
            <a:endParaRPr lang="en-US" sz="2000"/>
          </a:p>
          <a:p>
            <a:pPr marL="0" indent="0" defTabSz="914400">
              <a:lnSpc>
                <a:spcPct val="90000"/>
              </a:lnSpc>
              <a:spcBef>
                <a:spcPts val="0"/>
              </a:spcBef>
              <a:buNone/>
            </a:pPr>
            <a:endParaRPr lang="en-US" sz="2000"/>
          </a:p>
          <a:p>
            <a:pPr marL="227965" indent="-227965" defTabSz="914400">
              <a:lnSpc>
                <a:spcPct val="90000"/>
              </a:lnSpc>
              <a:spcBef>
                <a:spcPts val="0"/>
              </a:spcBef>
            </a:pPr>
            <a:r>
              <a:rPr lang="en-US" sz="2000" spc="-15"/>
              <a:t>UNDP logo may be used in the context of COVID-19 response initiatives with the disclaimer below:</a:t>
            </a:r>
            <a:endParaRPr lang="en-US" sz="2000" spc="-15">
              <a:cs typeface="Calibri" panose="020F0502020204030204"/>
            </a:endParaRPr>
          </a:p>
          <a:p>
            <a:pPr marL="227965" indent="-227965" defTabSz="914400">
              <a:lnSpc>
                <a:spcPct val="90000"/>
              </a:lnSpc>
              <a:spcBef>
                <a:spcPts val="0"/>
              </a:spcBef>
            </a:pPr>
            <a:endParaRPr lang="en-US" sz="2000" spc="-15">
              <a:cs typeface="Calibri" panose="020F0502020204030204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ts val="1200"/>
              <a:buNone/>
            </a:pPr>
            <a:r>
              <a:rPr lang="en-US" sz="2000" i="1" spc="-15"/>
              <a:t>“</a:t>
            </a:r>
            <a:r>
              <a:rPr lang="en-US" sz="2000" b="1" spc="-15"/>
              <a:t>The use of the UNDP’s name or emblem or any abbreviation thereof in this [type of initiative e.g. case study or posting] does not imply that UNDP endorses “company name’  (or its affiliates) or any of “company name” (or its affiliates’) products or services.”</a:t>
            </a:r>
            <a:endParaRPr lang="en-US" sz="2000" b="1" spc="-15">
              <a:cs typeface="Calibri" panose="020F0502020204030204"/>
            </a:endParaRPr>
          </a:p>
          <a:p>
            <a:pPr marL="227965" indent="-22796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ts val="1200"/>
            </a:pPr>
            <a:endParaRPr lang="en-US" sz="2000" b="1" spc="-15">
              <a:cs typeface="Calibri" panose="020F0502020204030204"/>
            </a:endParaRPr>
          </a:p>
          <a:p>
            <a:pPr marL="227965" indent="-227965">
              <a:spcBef>
                <a:spcPts val="0"/>
              </a:spcBef>
              <a:spcAft>
                <a:spcPts val="800"/>
              </a:spcAft>
              <a:buSzPts val="1200"/>
            </a:pPr>
            <a:r>
              <a:rPr lang="en-US" sz="2000" spc="-15"/>
              <a:t>Logo options can be found </a:t>
            </a:r>
            <a:r>
              <a:rPr lang="en-US" sz="2000" spc="-15">
                <a:hlinkClick r:id="rId3"/>
              </a:rPr>
              <a:t>here </a:t>
            </a:r>
            <a:endParaRPr lang="en-US" sz="2000" spc="-15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41368-32C2-4269-91C3-BE67417D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 fontScale="25000" lnSpcReduction="20000"/>
          </a:bodyPr>
          <a:lstStyle/>
          <a:p>
            <a:pPr>
              <a:spcAft>
                <a:spcPts val="600"/>
              </a:spcAft>
            </a:pPr>
            <a:fld id="{DC83E736-88BB-4B01-BB1F-DBF04458F21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123026-930C-4CFC-9AB6-31402075B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1268" y="1773822"/>
            <a:ext cx="2669742" cy="406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96106"/>
      </p:ext>
    </p:extLst>
  </p:cSld>
  <p:clrMapOvr>
    <a:masterClrMapping/>
  </p:clrMapOvr>
</p:sld>
</file>

<file path=ppt/theme/theme1.xml><?xml version="1.0" encoding="utf-8"?>
<a:theme xmlns:a="http://schemas.openxmlformats.org/drawingml/2006/main" name="colorful light">
  <a:themeElements>
    <a:clrScheme name="-Akuntans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A65C1"/>
      </a:accent1>
      <a:accent2>
        <a:srgbClr val="00C180"/>
      </a:accent2>
      <a:accent3>
        <a:srgbClr val="9ED45C"/>
      </a:accent3>
      <a:accent4>
        <a:srgbClr val="FCDC39"/>
      </a:accent4>
      <a:accent5>
        <a:srgbClr val="FF8853"/>
      </a:accent5>
      <a:accent6>
        <a:srgbClr val="FF536D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light" id="{26683E84-B68D-48A7-955C-73DA8A56EE62}" vid="{A3CCBE66-E2F7-4F45-A32F-8E308FCDE90D}"/>
    </a:ext>
  </a:extLst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06B8B474539541B5B7897E5FB27944" ma:contentTypeVersion="0" ma:contentTypeDescription="Create a new document." ma:contentTypeScope="" ma:versionID="e9189166c1af7d2cc492a17efac755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AD8A33-A7A3-43C5-8E72-1CF1AF6B3541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e3f2525d-09cb-46b7-89f9-9737c7833a43"/>
    <ds:schemaRef ds:uri="b120381f-d86c-40a4-ab87-a82147422bb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FC44633-A2E3-4BF7-88B8-87012694A0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6A54A-8254-48D3-A509-2716CEFDDE9E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397</Words>
  <Application>Microsoft Office PowerPoint</Application>
  <PresentationFormat>Widescreen</PresentationFormat>
  <Paragraphs>66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Helvetica Neue</vt:lpstr>
      <vt:lpstr>Open Sans</vt:lpstr>
      <vt:lpstr>Symbol</vt:lpstr>
      <vt:lpstr>Times New Roman</vt:lpstr>
      <vt:lpstr>colorful light</vt:lpstr>
      <vt:lpstr>Data slides</vt:lpstr>
      <vt:lpstr>Office Theme</vt:lpstr>
      <vt:lpstr>PowerPoint Presentation</vt:lpstr>
      <vt:lpstr>PowerPoint Presentation</vt:lpstr>
      <vt:lpstr>PowerPoint Presentation</vt:lpstr>
      <vt:lpstr>Co-Branding in COVID19 Response Initiatives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Wanjiru</dc:creator>
  <cp:lastModifiedBy>Margaret Thomas</cp:lastModifiedBy>
  <cp:revision>3</cp:revision>
  <dcterms:modified xsi:type="dcterms:W3CDTF">2020-04-16T19:49:27Z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0x010100C806B8B474539541B5B7897E5FB27944</vt:lpwstr>
  </property>
</Properties>
</file>